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8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97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34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376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033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680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048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561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576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15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28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0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56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5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1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6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6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37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9226DB5-6289-4374-B043-18723EE067DE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A3E7F63-C50C-4A18-8F52-8D2795959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6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3062" y="1480418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/>
              <a:t>DETECCIÓN DE ÁRBOLES EN IMÁGENES AÉREAS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60564" y="5013651"/>
            <a:ext cx="3089644" cy="1096899"/>
          </a:xfrm>
        </p:spPr>
        <p:txBody>
          <a:bodyPr/>
          <a:lstStyle/>
          <a:p>
            <a:r>
              <a:rPr lang="es-E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Pablo Asensio Martínez</a:t>
            </a:r>
          </a:p>
          <a:p>
            <a:r>
              <a:rPr lang="es-E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Vanesa Lomas García</a:t>
            </a:r>
            <a:endParaRPr lang="es-E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725059" y="3123062"/>
            <a:ext cx="2362942" cy="7890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RESULTADOS</a:t>
            </a:r>
            <a:endParaRPr lang="es-E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6</a:t>
            </a:r>
            <a:r>
              <a:rPr lang="es-ES" dirty="0" smtClean="0"/>
              <a:t>. Métricas del Desarrollo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55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322379" y="26035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Conclusiones</a:t>
            </a:r>
          </a:p>
          <a:p>
            <a:r>
              <a:rPr lang="es-ES" dirty="0" smtClean="0"/>
              <a:t>Buena estimación del número y posición de los árboles</a:t>
            </a:r>
          </a:p>
          <a:p>
            <a:r>
              <a:rPr lang="es-ES" dirty="0" smtClean="0"/>
              <a:t>Primer sistema funcional aceptable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Trabajos futuros</a:t>
            </a:r>
          </a:p>
          <a:p>
            <a:r>
              <a:rPr lang="es-ES" dirty="0" smtClean="0"/>
              <a:t>Dataset más grande y variado</a:t>
            </a:r>
          </a:p>
          <a:p>
            <a:r>
              <a:rPr lang="es-ES" dirty="0" smtClean="0"/>
              <a:t>Paralelizar la detección</a:t>
            </a:r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7</a:t>
            </a:r>
            <a:r>
              <a:rPr lang="es-ES" dirty="0" smtClean="0"/>
              <a:t>. Conclusiones y futuras mejoras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44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52174" y="323480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5400" b="1" dirty="0" smtClean="0">
                <a:solidFill>
                  <a:schemeClr val="accent1"/>
                </a:solidFill>
              </a:rPr>
              <a:t>¡GRACIAS POR VUESTRA ATENCIÓN! </a:t>
            </a:r>
            <a:endParaRPr lang="es-E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400" dirty="0" smtClean="0"/>
              <a:t>ÍNDICE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6188" y="2531291"/>
            <a:ext cx="7609931" cy="38118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Introducción al Problema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Descripción de Resultados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Requisitos Cumplidos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Curva Precision – Recall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Acierto Esperado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Métricas del Desarrollo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 smtClean="0"/>
              <a:t>Conclusiones y Futuras Mejoras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362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 smtClean="0"/>
              <a:t>1. Introducción al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4379" y="2618668"/>
            <a:ext cx="5895892" cy="3411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Imágenes </a:t>
            </a:r>
            <a:r>
              <a:rPr lang="es-ES" dirty="0"/>
              <a:t>de </a:t>
            </a:r>
            <a:r>
              <a:rPr lang="es-ES" dirty="0" smtClean="0"/>
              <a:t>gran resolución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Tiempo de procesamiento por imagen &lt; 1 min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Error &lt; 10%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Detección de cada árbol con un punto y un radio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s-ES" dirty="0" smtClean="0"/>
              <a:t>Aplicación servidor web</a:t>
            </a:r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026" name="Picture 2" descr="montaj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759" y="2618668"/>
            <a:ext cx="3552127" cy="355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9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:\prueba2\deteccion-arboles-con-retinanet\resultados_test\ejemplo7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45" y="2451241"/>
            <a:ext cx="3961341" cy="396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1. Introducción al Problema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</a:p>
          <a:p>
            <a:r>
              <a:rPr lang="es-ES" dirty="0" smtClean="0"/>
              <a:t>Uso de Deep Learning mediante una red de detección de objetos </a:t>
            </a:r>
          </a:p>
          <a:p>
            <a:r>
              <a:rPr lang="es-ES" dirty="0" smtClean="0"/>
              <a:t>RetinaNet</a:t>
            </a:r>
          </a:p>
          <a:p>
            <a:r>
              <a:rPr lang="es-ES" dirty="0" smtClean="0"/>
              <a:t>Creación de un dataset de entrenamiento y de test</a:t>
            </a:r>
          </a:p>
          <a:p>
            <a:r>
              <a:rPr lang="es-ES" dirty="0"/>
              <a:t>S</a:t>
            </a:r>
            <a:r>
              <a:rPr lang="es-ES" dirty="0" smtClean="0"/>
              <a:t>ervidor en </a:t>
            </a:r>
            <a:r>
              <a:rPr lang="es-ES" dirty="0" err="1" smtClean="0"/>
              <a:t>Docker</a:t>
            </a:r>
            <a:r>
              <a:rPr lang="es-ES" dirty="0" smtClean="0"/>
              <a:t> para la aplicación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29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</a:t>
            </a:r>
            <a:r>
              <a:rPr lang="es-ES" dirty="0" smtClean="0"/>
              <a:t>. Descripción de los Resultados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34" y="2433033"/>
            <a:ext cx="4134118" cy="41341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76" y="2433033"/>
            <a:ext cx="4134118" cy="4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</a:t>
            </a:r>
            <a:r>
              <a:rPr lang="es-ES" dirty="0" smtClean="0"/>
              <a:t>. Descripción de los Resultados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07" y="2457328"/>
            <a:ext cx="3577790" cy="3577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6" y="2457328"/>
            <a:ext cx="3577790" cy="35777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19" y="6035118"/>
            <a:ext cx="4555056" cy="6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000" y="432000"/>
            <a:ext cx="8596668" cy="132080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Requisitos cumplidos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12000" y="2726294"/>
            <a:ext cx="5397328" cy="3411233"/>
          </a:xfrm>
        </p:spPr>
        <p:txBody>
          <a:bodyPr>
            <a:norm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 cumplidos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Tiempo de procesamiento por imagen &lt; 1 min.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smtClean="0"/>
              <a:t>GPU: 20-30 segundos (5000x5000)</a:t>
            </a:r>
          </a:p>
          <a:p>
            <a:r>
              <a:rPr lang="es-ES" dirty="0" smtClean="0"/>
              <a:t>Detección con radio y punto</a:t>
            </a:r>
          </a:p>
          <a:p>
            <a:r>
              <a:rPr lang="es-ES" dirty="0" smtClean="0"/>
              <a:t>Aplicación Web</a:t>
            </a:r>
          </a:p>
          <a:p>
            <a:pPr indent="-285750"/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317341" y="2726293"/>
            <a:ext cx="5397328" cy="341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>
                  <a:lumMod val="75000"/>
                </a:schemeClr>
              </a:buClr>
              <a:buFont typeface="Wingdings 3" charset="2"/>
              <a:buNone/>
            </a:pP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Requisitos </a:t>
            </a:r>
            <a:r>
              <a:rPr lang="es-ES" sz="2400" b="1" dirty="0" smtClean="0">
                <a:solidFill>
                  <a:srgbClr val="FF0000"/>
                </a:solidFill>
              </a:rPr>
              <a:t>no</a:t>
            </a:r>
            <a:r>
              <a:rPr lang="es-ES" sz="2400" b="1" dirty="0" smtClean="0">
                <a:solidFill>
                  <a:schemeClr val="accent1">
                    <a:lumMod val="75000"/>
                  </a:schemeClr>
                </a:solidFill>
              </a:rPr>
              <a:t> cumplidos</a:t>
            </a:r>
          </a:p>
          <a:p>
            <a:r>
              <a:rPr lang="es-ES" dirty="0" smtClean="0"/>
              <a:t>No detección de árboles pelados </a:t>
            </a:r>
          </a:p>
          <a:p>
            <a:r>
              <a:rPr lang="es-ES" dirty="0" smtClean="0"/>
              <a:t>Error 17,56 %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5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</a:t>
            </a:r>
            <a:r>
              <a:rPr lang="es-ES" dirty="0" smtClean="0"/>
              <a:t>. Curva Precision - Recall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8" y="240296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accent1">
                      <a:lumMod val="75000"/>
                    </a:schemeClr>
                  </a:buClr>
                  <a:buNone/>
                </a:pPr>
                <a:r>
                  <a:rPr lang="es-ES" sz="2400" b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Conceptos</a:t>
                </a:r>
                <a:endParaRPr lang="es-E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𝑠𝑢𝑝𝑒𝑟𝑝𝑜𝑠𝑖𝑐𝑖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              </m:t>
                        </m:r>
                      </m:den>
                    </m:f>
                  </m:oMath>
                </a14:m>
                <a:endParaRPr lang="es-ES" sz="2000" dirty="0" smtClean="0"/>
              </a:p>
              <a:p>
                <a:pPr marL="0" indent="0">
                  <a:buNone/>
                </a:pPr>
                <a:endParaRPr lang="es-E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𝑡𝑜𝑑𝑎𝑠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𝑑𝑒𝑡𝑒𝑐𝑐𝑖𝑜𝑛𝑒𝑠</m:t>
                        </m:r>
                      </m:den>
                    </m:f>
                  </m:oMath>
                </a14:m>
                <a:endParaRPr lang="es-ES" sz="2000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𝑡𝑟𝑢𝑡h𝑠</m:t>
                        </m:r>
                      </m:den>
                    </m:f>
                  </m:oMath>
                </a14:m>
                <a:endParaRPr lang="es-ES" dirty="0" smtClean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4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000" y="2648212"/>
                <a:ext cx="5434573" cy="3736111"/>
              </a:xfrm>
              <a:blipFill rotWithShape="0">
                <a:blip r:embed="rId3"/>
                <a:stretch>
                  <a:fillRect l="-1682" t="-13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5" t="52585" r="3422"/>
          <a:stretch/>
        </p:blipFill>
        <p:spPr bwMode="auto">
          <a:xfrm>
            <a:off x="4146384" y="3900341"/>
            <a:ext cx="650206" cy="4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section Over Union (IOU)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8" t="2053" b="52148"/>
          <a:stretch/>
        </p:blipFill>
        <p:spPr bwMode="auto">
          <a:xfrm>
            <a:off x="4138146" y="3266972"/>
            <a:ext cx="830360" cy="5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1873" y="2271822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Para IoU=0.5</a:t>
            </a:r>
          </a:p>
          <a:p>
            <a:pPr marL="0" indent="0">
              <a:buNone/>
            </a:pP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 bwMode="gray">
          <a:xfrm>
            <a:off x="612000" y="43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5. Acierto Esperado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6817"/>
              </p:ext>
            </p:extLst>
          </p:nvPr>
        </p:nvGraphicFramePr>
        <p:xfrm>
          <a:off x="4684926" y="3475416"/>
          <a:ext cx="64282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66"/>
                <a:gridCol w="1607066"/>
                <a:gridCol w="1607066"/>
                <a:gridCol w="16070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Ground</a:t>
                      </a:r>
                      <a:r>
                        <a:rPr lang="es-ES" baseline="0" dirty="0" smtClean="0"/>
                        <a:t> Truth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TP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FP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FN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78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𝑷𝒓𝒆𝒄𝒊𝒔𝒊𝒐𝒏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s-E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366+151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=0.708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15" y="4972159"/>
                <a:ext cx="4662144" cy="529504"/>
              </a:xfrm>
              <a:prstGeom prst="rect">
                <a:avLst/>
              </a:prstGeom>
              <a:blipFill rotWithShape="0">
                <a:blip r:embed="rId2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𝑹𝒆𝒄𝒂𝒍𝒍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=0.8243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5" y="4971966"/>
                <a:ext cx="3894336" cy="529697"/>
              </a:xfrm>
              <a:prstGeom prst="rect">
                <a:avLst/>
              </a:prstGeom>
              <a:blipFill rotWithShape="0">
                <a:blip r:embed="rId3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/>
          <p:cNvGrpSpPr/>
          <p:nvPr/>
        </p:nvGrpSpPr>
        <p:grpSpPr>
          <a:xfrm>
            <a:off x="781432" y="2806950"/>
            <a:ext cx="3172908" cy="1844605"/>
            <a:chOff x="1002030" y="3057256"/>
            <a:chExt cx="3172908" cy="184460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030" y="3350696"/>
              <a:ext cx="1493447" cy="155116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1760" y="3334255"/>
              <a:ext cx="1493178" cy="1551165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1145062" y="3073697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>
                  <a:solidFill>
                    <a:srgbClr val="FF0000"/>
                  </a:solidFill>
                </a:rPr>
                <a:t>IoU &gt; 0.5 </a:t>
              </a:r>
              <a:r>
                <a:rPr lang="es-ES" sz="1200" b="1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 TP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2819849" y="3057256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>
                  <a:solidFill>
                    <a:srgbClr val="FF0000"/>
                  </a:solidFill>
                </a:rPr>
                <a:t>IoU &lt; 0.5 </a:t>
              </a:r>
              <a:r>
                <a:rPr lang="es-ES" sz="1200" b="1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 FP</a:t>
              </a:r>
              <a:endParaRPr lang="es-ES" sz="12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𝑭𝑵𝑹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s-ES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78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366+78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=0.175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79" y="5913680"/>
                <a:ext cx="4662144" cy="529312"/>
              </a:xfrm>
              <a:prstGeom prst="rect">
                <a:avLst/>
              </a:prstGeom>
              <a:blipFill rotWithShape="0">
                <a:blip r:embed="rId6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74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213</TotalTime>
  <Words>249</Words>
  <Application>Microsoft Office PowerPoint</Application>
  <PresentationFormat>Panorámica</PresentationFormat>
  <Paragraphs>73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Century Gothic</vt:lpstr>
      <vt:lpstr>Wingdings</vt:lpstr>
      <vt:lpstr>Wingdings 3</vt:lpstr>
      <vt:lpstr>Sala de reuniones Ion</vt:lpstr>
      <vt:lpstr>DETECCIÓN DE ÁRBOLES EN IMÁGENES AÉREAS</vt:lpstr>
      <vt:lpstr>ÍNDICE</vt:lpstr>
      <vt:lpstr>1. Introducción al Problema</vt:lpstr>
      <vt:lpstr>Presentación de PowerPoint</vt:lpstr>
      <vt:lpstr>Presentación de PowerPoint</vt:lpstr>
      <vt:lpstr>Presentación de PowerPoint</vt:lpstr>
      <vt:lpstr>3. Requisitos cumplidos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ÁRBOLES EN IMÁGENES AÉREAS</dc:title>
  <dc:creator>Vanesa</dc:creator>
  <cp:lastModifiedBy>Vanesa</cp:lastModifiedBy>
  <cp:revision>30</cp:revision>
  <dcterms:created xsi:type="dcterms:W3CDTF">2021-04-06T11:14:02Z</dcterms:created>
  <dcterms:modified xsi:type="dcterms:W3CDTF">2021-05-11T11:51:26Z</dcterms:modified>
</cp:coreProperties>
</file>